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Style clair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435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R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3FD2E5-7C50-45FB-89A6-F0A4AE4B860A}" type="datetimeFigureOut">
              <a:rPr lang="fr-RE" smtClean="0"/>
              <a:t>08/10/2020</a:t>
            </a:fld>
            <a:endParaRPr lang="fr-R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RE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R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R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0DC2B1-7165-487A-A4EE-257437364B27}" type="slidenum">
              <a:rPr lang="fr-RE" smtClean="0"/>
              <a:t>‹N°›</a:t>
            </a:fld>
            <a:endParaRPr lang="fr-RE"/>
          </a:p>
        </p:txBody>
      </p:sp>
    </p:spTree>
    <p:extLst>
      <p:ext uri="{BB962C8B-B14F-4D97-AF65-F5344CB8AC3E}">
        <p14:creationId xmlns:p14="http://schemas.microsoft.com/office/powerpoint/2010/main" val="24950569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R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R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362C7-5E9D-4BB2-8213-F9A8742C7DB5}" type="datetime1">
              <a:rPr lang="fr-RE" smtClean="0"/>
              <a:t>08/10/2020</a:t>
            </a:fld>
            <a:endParaRPr lang="fr-R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RE" smtClean="0"/>
              <a:t>TP 2 : Stratégies de commande des onduleurs de tension</a:t>
            </a:r>
            <a:endParaRPr lang="fr-R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3D18F-C265-47AF-89BA-4D88C48774DF}" type="slidenum">
              <a:rPr lang="fr-RE" smtClean="0"/>
              <a:t>‹N°›</a:t>
            </a:fld>
            <a:endParaRPr lang="fr-RE"/>
          </a:p>
        </p:txBody>
      </p:sp>
    </p:spTree>
    <p:extLst>
      <p:ext uri="{BB962C8B-B14F-4D97-AF65-F5344CB8AC3E}">
        <p14:creationId xmlns:p14="http://schemas.microsoft.com/office/powerpoint/2010/main" val="1864524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R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R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EA84D-5A36-471F-B9CE-4CF9E90E95E6}" type="datetime1">
              <a:rPr lang="fr-RE" smtClean="0"/>
              <a:t>08/10/2020</a:t>
            </a:fld>
            <a:endParaRPr lang="fr-R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RE" smtClean="0"/>
              <a:t>TP 2 : Stratégies de commande des onduleurs de tension</a:t>
            </a:r>
            <a:endParaRPr lang="fr-R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3D18F-C265-47AF-89BA-4D88C48774DF}" type="slidenum">
              <a:rPr lang="fr-RE" smtClean="0"/>
              <a:t>‹N°›</a:t>
            </a:fld>
            <a:endParaRPr lang="fr-RE"/>
          </a:p>
        </p:txBody>
      </p:sp>
    </p:spTree>
    <p:extLst>
      <p:ext uri="{BB962C8B-B14F-4D97-AF65-F5344CB8AC3E}">
        <p14:creationId xmlns:p14="http://schemas.microsoft.com/office/powerpoint/2010/main" val="2450885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R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80908-A1E9-4F79-9E7D-687627DE8CC5}" type="datetime1">
              <a:rPr lang="fr-RE" smtClean="0"/>
              <a:t>08/10/2020</a:t>
            </a:fld>
            <a:endParaRPr lang="fr-R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RE" smtClean="0"/>
              <a:t>TP 2 : Stratégies de commande des onduleurs de tension</a:t>
            </a:r>
            <a:endParaRPr lang="fr-R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3D18F-C265-47AF-89BA-4D88C48774DF}" type="slidenum">
              <a:rPr lang="fr-RE" smtClean="0"/>
              <a:t>‹N°›</a:t>
            </a:fld>
            <a:endParaRPr lang="fr-RE"/>
          </a:p>
        </p:txBody>
      </p:sp>
    </p:spTree>
    <p:extLst>
      <p:ext uri="{BB962C8B-B14F-4D97-AF65-F5344CB8AC3E}">
        <p14:creationId xmlns:p14="http://schemas.microsoft.com/office/powerpoint/2010/main" val="3594884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R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R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R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C421C-8E26-4612-9F84-11982EECE979}" type="datetime1">
              <a:rPr lang="fr-RE" smtClean="0"/>
              <a:t>08/10/2020</a:t>
            </a:fld>
            <a:endParaRPr lang="fr-R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RE" smtClean="0"/>
              <a:t>TP 2 : Stratégies de commande des onduleurs de tension</a:t>
            </a:r>
            <a:endParaRPr lang="fr-R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3D18F-C265-47AF-89BA-4D88C48774DF}" type="slidenum">
              <a:rPr lang="fr-RE" smtClean="0"/>
              <a:t>‹N°›</a:t>
            </a:fld>
            <a:endParaRPr lang="fr-RE"/>
          </a:p>
        </p:txBody>
      </p:sp>
    </p:spTree>
    <p:extLst>
      <p:ext uri="{BB962C8B-B14F-4D97-AF65-F5344CB8AC3E}">
        <p14:creationId xmlns:p14="http://schemas.microsoft.com/office/powerpoint/2010/main" val="2633050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R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R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R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70CB-B2A4-4115-A784-E27A39E2E98E}" type="datetime1">
              <a:rPr lang="fr-RE" smtClean="0"/>
              <a:t>08/10/2020</a:t>
            </a:fld>
            <a:endParaRPr lang="fr-R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RE" smtClean="0"/>
              <a:t>TP 2 : Stratégies de commande des onduleurs de tension</a:t>
            </a:r>
            <a:endParaRPr lang="fr-R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3D18F-C265-47AF-89BA-4D88C48774DF}" type="slidenum">
              <a:rPr lang="fr-RE" smtClean="0"/>
              <a:t>‹N°›</a:t>
            </a:fld>
            <a:endParaRPr lang="fr-RE"/>
          </a:p>
        </p:txBody>
      </p:sp>
    </p:spTree>
    <p:extLst>
      <p:ext uri="{BB962C8B-B14F-4D97-AF65-F5344CB8AC3E}">
        <p14:creationId xmlns:p14="http://schemas.microsoft.com/office/powerpoint/2010/main" val="10780325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R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35B63-798E-4832-9C36-BF93FAE3C4EE}" type="datetime1">
              <a:rPr lang="fr-RE" smtClean="0"/>
              <a:t>08/10/2020</a:t>
            </a:fld>
            <a:endParaRPr lang="fr-R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RE" smtClean="0"/>
              <a:t>TP 2 : Stratégies de commande des onduleurs de tension</a:t>
            </a:r>
            <a:endParaRPr lang="fr-R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3D18F-C265-47AF-89BA-4D88C48774DF}" type="slidenum">
              <a:rPr lang="fr-RE" smtClean="0"/>
              <a:t>‹N°›</a:t>
            </a:fld>
            <a:endParaRPr lang="fr-RE"/>
          </a:p>
        </p:txBody>
      </p:sp>
    </p:spTree>
    <p:extLst>
      <p:ext uri="{BB962C8B-B14F-4D97-AF65-F5344CB8AC3E}">
        <p14:creationId xmlns:p14="http://schemas.microsoft.com/office/powerpoint/2010/main" val="32225469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3A129-9756-49F8-83A4-1535C6726E8D}" type="datetime1">
              <a:rPr lang="fr-RE" smtClean="0"/>
              <a:t>08/10/2020</a:t>
            </a:fld>
            <a:endParaRPr lang="fr-R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RE" smtClean="0"/>
              <a:t>TP 2 : Stratégies de commande des onduleurs de tension</a:t>
            </a:r>
            <a:endParaRPr lang="fr-R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3D18F-C265-47AF-89BA-4D88C48774DF}" type="slidenum">
              <a:rPr lang="fr-RE" smtClean="0"/>
              <a:t>‹N°›</a:t>
            </a:fld>
            <a:endParaRPr lang="fr-RE"/>
          </a:p>
        </p:txBody>
      </p:sp>
    </p:spTree>
    <p:extLst>
      <p:ext uri="{BB962C8B-B14F-4D97-AF65-F5344CB8AC3E}">
        <p14:creationId xmlns:p14="http://schemas.microsoft.com/office/powerpoint/2010/main" val="3454872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R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R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A1B04-87B0-42F1-9484-F9F900428670}" type="datetime1">
              <a:rPr lang="fr-RE" smtClean="0"/>
              <a:t>08/10/2020</a:t>
            </a:fld>
            <a:endParaRPr lang="fr-R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RE" smtClean="0"/>
              <a:t>TP 2 : Stratégies de commande des onduleurs de tension</a:t>
            </a:r>
            <a:endParaRPr lang="fr-R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3D18F-C265-47AF-89BA-4D88C48774DF}" type="slidenum">
              <a:rPr lang="fr-RE" smtClean="0"/>
              <a:t>‹N°›</a:t>
            </a:fld>
            <a:endParaRPr lang="fr-RE"/>
          </a:p>
        </p:txBody>
      </p:sp>
    </p:spTree>
    <p:extLst>
      <p:ext uri="{BB962C8B-B14F-4D97-AF65-F5344CB8AC3E}">
        <p14:creationId xmlns:p14="http://schemas.microsoft.com/office/powerpoint/2010/main" val="116818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R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R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B4117-381E-4F9D-A1FA-202543F91F91}" type="datetime1">
              <a:rPr lang="fr-RE" smtClean="0"/>
              <a:t>08/10/2020</a:t>
            </a:fld>
            <a:endParaRPr lang="fr-R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RE" smtClean="0"/>
              <a:t>TP 2 : Stratégies de commande des onduleurs de tension</a:t>
            </a:r>
            <a:endParaRPr lang="fr-R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3D18F-C265-47AF-89BA-4D88C48774DF}" type="slidenum">
              <a:rPr lang="fr-RE" smtClean="0"/>
              <a:t>‹N°›</a:t>
            </a:fld>
            <a:endParaRPr lang="fr-RE"/>
          </a:p>
        </p:txBody>
      </p:sp>
    </p:spTree>
    <p:extLst>
      <p:ext uri="{BB962C8B-B14F-4D97-AF65-F5344CB8AC3E}">
        <p14:creationId xmlns:p14="http://schemas.microsoft.com/office/powerpoint/2010/main" val="2240715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R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R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64302-1CD7-4716-8483-C211A80E988F}" type="datetime1">
              <a:rPr lang="fr-RE" smtClean="0"/>
              <a:t>08/10/2020</a:t>
            </a:fld>
            <a:endParaRPr lang="fr-R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RE" smtClean="0"/>
              <a:t>TP 2 : Stratégies de commande des onduleurs de tension</a:t>
            </a:r>
            <a:endParaRPr lang="fr-R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3D18F-C265-47AF-89BA-4D88C48774DF}" type="slidenum">
              <a:rPr lang="fr-RE" smtClean="0"/>
              <a:t>‹N°›</a:t>
            </a:fld>
            <a:endParaRPr lang="fr-RE"/>
          </a:p>
        </p:txBody>
      </p:sp>
    </p:spTree>
    <p:extLst>
      <p:ext uri="{BB962C8B-B14F-4D97-AF65-F5344CB8AC3E}">
        <p14:creationId xmlns:p14="http://schemas.microsoft.com/office/powerpoint/2010/main" val="22571043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R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R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160A3-4277-4C6F-A1D9-B2F726714BA9}" type="datetime1">
              <a:rPr lang="fr-RE" smtClean="0"/>
              <a:t>08/10/2020</a:t>
            </a:fld>
            <a:endParaRPr lang="fr-R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RE" smtClean="0"/>
              <a:t>TP 2 : Stratégies de commande des onduleurs de tension</a:t>
            </a:r>
            <a:endParaRPr lang="fr-R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3D18F-C265-47AF-89BA-4D88C48774DF}" type="slidenum">
              <a:rPr lang="fr-RE" smtClean="0"/>
              <a:t>‹N°›</a:t>
            </a:fld>
            <a:endParaRPr lang="fr-RE"/>
          </a:p>
        </p:txBody>
      </p:sp>
    </p:spTree>
    <p:extLst>
      <p:ext uri="{BB962C8B-B14F-4D97-AF65-F5344CB8AC3E}">
        <p14:creationId xmlns:p14="http://schemas.microsoft.com/office/powerpoint/2010/main" val="517101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R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R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D9B86E-763F-456D-94A7-0A8A3BEB5B49}" type="datetime1">
              <a:rPr lang="fr-RE" smtClean="0"/>
              <a:t>08/10/2020</a:t>
            </a:fld>
            <a:endParaRPr lang="fr-R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RE" smtClean="0"/>
              <a:t>TP 2 : Stratégies de commande des onduleurs de tension</a:t>
            </a:r>
            <a:endParaRPr lang="fr-R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33D18F-C265-47AF-89BA-4D88C48774DF}" type="slidenum">
              <a:rPr lang="fr-RE" smtClean="0"/>
              <a:t>‹N°›</a:t>
            </a:fld>
            <a:endParaRPr lang="fr-RE"/>
          </a:p>
        </p:txBody>
      </p:sp>
    </p:spTree>
    <p:extLst>
      <p:ext uri="{BB962C8B-B14F-4D97-AF65-F5344CB8AC3E}">
        <p14:creationId xmlns:p14="http://schemas.microsoft.com/office/powerpoint/2010/main" val="1669217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1052737"/>
            <a:ext cx="7772400" cy="2547714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r>
              <a:rPr lang="fr-RE" sz="4800" dirty="0" smtClean="0"/>
              <a:t>TP de simulation :</a:t>
            </a:r>
            <a:br>
              <a:rPr lang="fr-RE" sz="4800" dirty="0" smtClean="0"/>
            </a:br>
            <a:r>
              <a:rPr lang="fr-RE" sz="4800" dirty="0" smtClean="0"/>
              <a:t>Stratégies de commande des onduleurs de tension</a:t>
            </a:r>
            <a:endParaRPr lang="fr-RE" sz="48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RE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4365104"/>
            <a:ext cx="3067050" cy="149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RE" smtClean="0"/>
              <a:t>TP 2 : Stratégies de commande des onduleurs de tension</a:t>
            </a:r>
            <a:endParaRPr lang="fr-R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3D18F-C265-47AF-89BA-4D88C48774DF}" type="slidenum">
              <a:rPr lang="fr-RE" smtClean="0"/>
              <a:t>1</a:t>
            </a:fld>
            <a:endParaRPr lang="fr-RE"/>
          </a:p>
        </p:txBody>
      </p:sp>
    </p:spTree>
    <p:extLst>
      <p:ext uri="{BB962C8B-B14F-4D97-AF65-F5344CB8AC3E}">
        <p14:creationId xmlns:p14="http://schemas.microsoft.com/office/powerpoint/2010/main" val="4187946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RE" dirty="0" smtClean="0"/>
              <a:t>Commande symétrique</a:t>
            </a:r>
            <a:endParaRPr lang="fr-RE" dirty="0"/>
          </a:p>
        </p:txBody>
      </p:sp>
      <p:pic>
        <p:nvPicPr>
          <p:cNvPr id="3" name="Image 2"/>
          <p:cNvPicPr/>
          <p:nvPr/>
        </p:nvPicPr>
        <p:blipFill rotWithShape="1">
          <a:blip r:embed="rId2"/>
          <a:srcRect l="14456" t="23052" r="37298" b="18597"/>
          <a:stretch/>
        </p:blipFill>
        <p:spPr bwMode="auto">
          <a:xfrm>
            <a:off x="179512" y="1268761"/>
            <a:ext cx="3098942" cy="201622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4" name="Zone de dessin 12"/>
          <p:cNvGrpSpPr/>
          <p:nvPr/>
        </p:nvGrpSpPr>
        <p:grpSpPr>
          <a:xfrm>
            <a:off x="3347864" y="1273615"/>
            <a:ext cx="5486400" cy="2047875"/>
            <a:chOff x="0" y="0"/>
            <a:chExt cx="5486400" cy="2047875"/>
          </a:xfrm>
        </p:grpSpPr>
        <p:sp>
          <p:nvSpPr>
            <p:cNvPr id="5" name="Rectangle 4"/>
            <p:cNvSpPr/>
            <p:nvPr/>
          </p:nvSpPr>
          <p:spPr>
            <a:xfrm>
              <a:off x="0" y="0"/>
              <a:ext cx="5486400" cy="2047875"/>
            </a:xfrm>
            <a:prstGeom prst="rect">
              <a:avLst/>
            </a:prstGeom>
          </p:spPr>
        </p:sp>
        <p:pic>
          <p:nvPicPr>
            <p:cNvPr id="6" name="Image 5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0000" y="11"/>
              <a:ext cx="3548380" cy="1755775"/>
            </a:xfrm>
            <a:prstGeom prst="rect">
              <a:avLst/>
            </a:prstGeom>
            <a:noFill/>
          </p:spPr>
        </p:pic>
        <p:cxnSp>
          <p:nvCxnSpPr>
            <p:cNvPr id="7" name="Connecteur droit avec flèche 6"/>
            <p:cNvCxnSpPr/>
            <p:nvPr/>
          </p:nvCxnSpPr>
          <p:spPr>
            <a:xfrm>
              <a:off x="476284" y="1923239"/>
              <a:ext cx="2814320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Connecteur droit 7"/>
            <p:cNvCxnSpPr/>
            <p:nvPr/>
          </p:nvCxnSpPr>
          <p:spPr>
            <a:xfrm>
              <a:off x="1654919" y="1322114"/>
              <a:ext cx="0" cy="586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necteur droit 8"/>
            <p:cNvCxnSpPr/>
            <p:nvPr/>
          </p:nvCxnSpPr>
          <p:spPr>
            <a:xfrm>
              <a:off x="2672712" y="1322114"/>
              <a:ext cx="0" cy="56426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cteur droit 9"/>
            <p:cNvCxnSpPr/>
            <p:nvPr/>
          </p:nvCxnSpPr>
          <p:spPr>
            <a:xfrm>
              <a:off x="597755" y="1497528"/>
              <a:ext cx="0" cy="38884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Zone de texte 11"/>
            <p:cNvSpPr txBox="1"/>
            <p:nvPr/>
          </p:nvSpPr>
          <p:spPr>
            <a:xfrm>
              <a:off x="529624" y="1653999"/>
              <a:ext cx="2371090" cy="358140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indent="450215" algn="just">
                <a:spcBef>
                  <a:spcPts val="300"/>
                </a:spcBef>
                <a:spcAft>
                  <a:spcPts val="0"/>
                </a:spcAft>
              </a:pPr>
              <a:r>
                <a:rPr lang="fr-FR" sz="1100">
                  <a:effectLst/>
                  <a:ea typeface="Times New Roman"/>
                </a:rPr>
                <a:t>a 	b</a:t>
              </a:r>
              <a:endParaRPr lang="fr-RE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12" name="Zone de texte 13"/>
            <p:cNvSpPr txBox="1"/>
            <p:nvPr/>
          </p:nvSpPr>
          <p:spPr>
            <a:xfrm>
              <a:off x="3043516" y="1612914"/>
              <a:ext cx="1766047" cy="399228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spcBef>
                  <a:spcPts val="300"/>
                </a:spcBef>
                <a:spcAft>
                  <a:spcPts val="0"/>
                </a:spcAft>
              </a:pPr>
              <a:r>
                <a:rPr lang="fr-FR" sz="1100">
                  <a:effectLst/>
                  <a:ea typeface="Times New Roman"/>
                  <a:cs typeface="Times New Roman"/>
                </a:rPr>
                <a:t>Interrupteurs commandés</a:t>
              </a:r>
              <a:endParaRPr lang="fr-RE" sz="1100">
                <a:effectLst/>
                <a:ea typeface="Times New Roman"/>
                <a:cs typeface="Times New Roman"/>
              </a:endParaRPr>
            </a:p>
          </p:txBody>
        </p:sp>
      </p:grpSp>
      <p:sp>
        <p:nvSpPr>
          <p:cNvPr id="13" name="Espace réservé du pied de page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RE" smtClean="0"/>
              <a:t>TP 2 : Stratégies de commande des onduleurs de tension</a:t>
            </a:r>
            <a:endParaRPr lang="fr-RE"/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3D18F-C265-47AF-89BA-4D88C48774DF}" type="slidenum">
              <a:rPr lang="fr-RE" smtClean="0"/>
              <a:t>2</a:t>
            </a:fld>
            <a:endParaRPr lang="fr-RE"/>
          </a:p>
        </p:txBody>
      </p:sp>
    </p:spTree>
    <p:extLst>
      <p:ext uri="{BB962C8B-B14F-4D97-AF65-F5344CB8AC3E}">
        <p14:creationId xmlns:p14="http://schemas.microsoft.com/office/powerpoint/2010/main" val="934582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RE" dirty="0" smtClean="0"/>
              <a:t>Commande décalée</a:t>
            </a:r>
            <a:endParaRPr lang="fr-RE" dirty="0"/>
          </a:p>
        </p:txBody>
      </p:sp>
      <p:grpSp>
        <p:nvGrpSpPr>
          <p:cNvPr id="3" name="Zone de dessin 20"/>
          <p:cNvGrpSpPr/>
          <p:nvPr/>
        </p:nvGrpSpPr>
        <p:grpSpPr>
          <a:xfrm>
            <a:off x="-466541" y="1308353"/>
            <a:ext cx="5486400" cy="2087880"/>
            <a:chOff x="0" y="0"/>
            <a:chExt cx="5486400" cy="2087880"/>
          </a:xfrm>
        </p:grpSpPr>
        <p:sp>
          <p:nvSpPr>
            <p:cNvPr id="4" name="Rectangle 3"/>
            <p:cNvSpPr/>
            <p:nvPr/>
          </p:nvSpPr>
          <p:spPr>
            <a:xfrm>
              <a:off x="0" y="0"/>
              <a:ext cx="5486400" cy="2087880"/>
            </a:xfrm>
            <a:prstGeom prst="rect">
              <a:avLst/>
            </a:prstGeom>
          </p:spPr>
        </p:sp>
        <p:pic>
          <p:nvPicPr>
            <p:cNvPr id="5" name="Image 4">
              <a:extLst>
                <a:ext uri="{FF2B5EF4-FFF2-40B4-BE49-F238E27FC236}">
                  <a16:creationId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a16="http://schemas.microsoft.com/office/drawing/2014/main" xmlns="" xmlns:w="http://schemas.openxmlformats.org/wordprocessingml/2006/main" xmlns:w10="urn:schemas-microsoft-com:office:word" xmlns:v="urn:schemas-microsoft-com:vml" xmlns:o="urn:schemas-microsoft-com:office:office" xmlns:lc="http://schemas.openxmlformats.org/drawingml/2006/lockedCanvas" id="{C552725A-2843-42DF-A412-FBD3EDB9A8DD}"/>
                </a:ext>
              </a:extLst>
            </p:cNvPr>
            <p:cNvPicPr/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131" b="6617"/>
            <a:stretch/>
          </p:blipFill>
          <p:spPr>
            <a:xfrm>
              <a:off x="472440" y="121921"/>
              <a:ext cx="4095750" cy="1574800"/>
            </a:xfrm>
            <a:prstGeom prst="rect">
              <a:avLst/>
            </a:prstGeom>
          </p:spPr>
        </p:pic>
        <p:cxnSp>
          <p:nvCxnSpPr>
            <p:cNvPr id="6" name="Connecteur droit avec flèche 5"/>
            <p:cNvCxnSpPr/>
            <p:nvPr/>
          </p:nvCxnSpPr>
          <p:spPr>
            <a:xfrm>
              <a:off x="2072640" y="777240"/>
              <a:ext cx="972000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cteur droit 6"/>
            <p:cNvCxnSpPr/>
            <p:nvPr/>
          </p:nvCxnSpPr>
          <p:spPr>
            <a:xfrm>
              <a:off x="3063240" y="574040"/>
              <a:ext cx="0" cy="46800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8" name="Zone de texte 26"/>
                <p:cNvSpPr txBox="1"/>
                <p:nvPr/>
              </p:nvSpPr>
              <p:spPr>
                <a:xfrm>
                  <a:off x="2905760" y="299720"/>
                  <a:ext cx="843280" cy="391160"/>
                </a:xfrm>
                <a:prstGeom prst="rect">
                  <a:avLst/>
                </a:prstGeom>
                <a:noFill/>
                <a:ln w="6350">
                  <a:noFill/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just">
                    <a:spcBef>
                      <a:spcPts val="300"/>
                    </a:spcBef>
                    <a:spcAft>
                      <a:spcPts val="0"/>
                    </a:spcAft>
                  </a:pPr>
                  <a14:m>
                    <m:oMath xmlns:m="http://schemas.openxmlformats.org/officeDocument/2006/math">
                      <m:r>
                        <a:rPr lang="fr-FR" sz="1100" i="1">
                          <a:effectLst/>
                          <a:latin typeface="Cambria Math"/>
                          <a:ea typeface="Times New Roman"/>
                          <a:cs typeface="Times New Roman"/>
                        </a:rPr>
                        <m:t>𝜋</m:t>
                      </m:r>
                    </m:oMath>
                  </a14:m>
                  <a:r>
                    <a:rPr lang="fr-FR" sz="1100">
                      <a:effectLst/>
                      <a:ea typeface="Times New Roman"/>
                      <a:cs typeface="Times New Roman"/>
                    </a:rPr>
                    <a:t> </a:t>
                  </a:r>
                  <a:endParaRPr lang="fr-RE" sz="1100">
                    <a:effectLst/>
                    <a:ea typeface="Times New Roman"/>
                    <a:cs typeface="Times New Roman"/>
                  </a:endParaRPr>
                </a:p>
              </p:txBody>
            </p:sp>
          </mc:Choice>
          <mc:Fallback>
            <p:sp>
              <p:nvSpPr>
                <p:cNvPr id="8" name="Zone de texte 2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05760" y="299720"/>
                  <a:ext cx="843280" cy="391160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  <a:ln w="6350">
                  <a:noFill/>
                </a:ln>
                <a:effectLst/>
              </p:spPr>
              <p:txBody>
                <a:bodyPr/>
                <a:lstStyle/>
                <a:p>
                  <a:r>
                    <a:rPr lang="fr-R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" name="Zone de texte 26"/>
            <p:cNvSpPr txBox="1"/>
            <p:nvPr/>
          </p:nvSpPr>
          <p:spPr>
            <a:xfrm>
              <a:off x="2232320" y="510200"/>
              <a:ext cx="843280" cy="391160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spcBef>
                  <a:spcPts val="300"/>
                </a:spcBef>
                <a:spcAft>
                  <a:spcPts val="0"/>
                </a:spcAft>
              </a:pPr>
              <a:r>
                <a:rPr lang="fr-RE" sz="1000" b="1">
                  <a:effectLst/>
                  <a:ea typeface="Times New Roman"/>
                </a:rPr>
                <a:t>K1 et K2</a:t>
              </a:r>
              <a:endParaRPr lang="fr-RE" sz="1200">
                <a:effectLst/>
                <a:latin typeface="Times New Roman"/>
                <a:ea typeface="Times New Roman"/>
              </a:endParaRPr>
            </a:p>
          </p:txBody>
        </p:sp>
        <p:cxnSp>
          <p:nvCxnSpPr>
            <p:cNvPr id="10" name="Connecteur droit avec flèche 9"/>
            <p:cNvCxnSpPr/>
            <p:nvPr/>
          </p:nvCxnSpPr>
          <p:spPr>
            <a:xfrm>
              <a:off x="3088935" y="777535"/>
              <a:ext cx="971550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cteur droit 10"/>
            <p:cNvCxnSpPr/>
            <p:nvPr/>
          </p:nvCxnSpPr>
          <p:spPr>
            <a:xfrm>
              <a:off x="4079535" y="574335"/>
              <a:ext cx="0" cy="467995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Zone de texte 26"/>
            <p:cNvSpPr txBox="1"/>
            <p:nvPr/>
          </p:nvSpPr>
          <p:spPr>
            <a:xfrm>
              <a:off x="3217840" y="510200"/>
              <a:ext cx="843280" cy="391160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spcBef>
                  <a:spcPts val="300"/>
                </a:spcBef>
                <a:spcAft>
                  <a:spcPts val="0"/>
                </a:spcAft>
              </a:pPr>
              <a:r>
                <a:rPr lang="fr-RE" sz="1000" b="1">
                  <a:effectLst/>
                  <a:ea typeface="Times New Roman"/>
                </a:rPr>
                <a:t>K3 et K4</a:t>
              </a:r>
              <a:endParaRPr lang="fr-RE" sz="1200">
                <a:effectLst/>
                <a:latin typeface="Times New Roman"/>
                <a:ea typeface="Times New Roman"/>
              </a:endParaRPr>
            </a:p>
          </p:txBody>
        </p:sp>
      </p:grpSp>
      <p:graphicFrame>
        <p:nvGraphicFramePr>
          <p:cNvPr id="13" name="Tableau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4361246"/>
              </p:ext>
            </p:extLst>
          </p:nvPr>
        </p:nvGraphicFramePr>
        <p:xfrm>
          <a:off x="4355976" y="1763653"/>
          <a:ext cx="4263390" cy="1173480"/>
        </p:xfrm>
        <a:graphic>
          <a:graphicData uri="http://schemas.openxmlformats.org/drawingml/2006/table">
            <a:tbl>
              <a:tblPr firstRow="1" firstCol="1" bandRow="1">
                <a:tableStyleId>{616DA210-FB5B-4158-B5E0-FEB733F419BA}</a:tableStyleId>
              </a:tblPr>
              <a:tblGrid>
                <a:gridCol w="975360"/>
                <a:gridCol w="1644015"/>
                <a:gridCol w="1644015"/>
              </a:tblGrid>
              <a:tr h="0"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interrupteurs</a:t>
                      </a:r>
                      <a:endParaRPr lang="fr-RE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Angle de commande (switching point) commande symétrique</a:t>
                      </a:r>
                      <a:endParaRPr lang="fr-RE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Angle de commande (switching point) commande décalée</a:t>
                      </a:r>
                      <a:endParaRPr lang="fr-RE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K1</a:t>
                      </a:r>
                      <a:endParaRPr lang="fr-RE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  <a:tabLst>
                          <a:tab pos="676275" algn="l"/>
                        </a:tabLst>
                      </a:pPr>
                      <a:r>
                        <a:rPr lang="fr-FR" sz="1100">
                          <a:effectLst/>
                        </a:rPr>
                        <a:t>0  180</a:t>
                      </a:r>
                      <a:endParaRPr lang="fr-RE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  <a:tabLst>
                          <a:tab pos="676275" algn="l"/>
                        </a:tabLst>
                      </a:pPr>
                      <a:r>
                        <a:rPr lang="fr-FR" sz="1100">
                          <a:effectLst/>
                        </a:rPr>
                        <a:t> </a:t>
                      </a:r>
                      <a:endParaRPr lang="fr-RE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K2</a:t>
                      </a:r>
                      <a:endParaRPr lang="fr-RE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0  180</a:t>
                      </a:r>
                      <a:endParaRPr lang="fr-RE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 </a:t>
                      </a:r>
                      <a:endParaRPr lang="fr-RE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K3</a:t>
                      </a:r>
                      <a:endParaRPr lang="fr-RE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180  360</a:t>
                      </a:r>
                      <a:endParaRPr lang="fr-RE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 </a:t>
                      </a:r>
                      <a:endParaRPr lang="fr-RE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K4</a:t>
                      </a:r>
                      <a:endParaRPr lang="fr-RE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180  360 </a:t>
                      </a:r>
                      <a:endParaRPr lang="fr-RE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 </a:t>
                      </a:r>
                      <a:endParaRPr lang="fr-RE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4" name="Espace réservé du pied de page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RE" smtClean="0"/>
              <a:t>TP 2 : Stratégies de commande des onduleurs de tension</a:t>
            </a:r>
            <a:endParaRPr lang="fr-RE"/>
          </a:p>
        </p:txBody>
      </p:sp>
      <p:sp>
        <p:nvSpPr>
          <p:cNvPr id="15" name="Espace réservé du numéro de diapositive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3D18F-C265-47AF-89BA-4D88C48774DF}" type="slidenum">
              <a:rPr lang="fr-RE" smtClean="0"/>
              <a:t>3</a:t>
            </a:fld>
            <a:endParaRPr lang="fr-RE"/>
          </a:p>
        </p:txBody>
      </p:sp>
    </p:spTree>
    <p:extLst>
      <p:ext uri="{BB962C8B-B14F-4D97-AF65-F5344CB8AC3E}">
        <p14:creationId xmlns:p14="http://schemas.microsoft.com/office/powerpoint/2010/main" val="34224940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RE" dirty="0" smtClean="0"/>
              <a:t>Commande MLI unipolaire</a:t>
            </a:r>
            <a:endParaRPr lang="fr-RE" dirty="0"/>
          </a:p>
        </p:txBody>
      </p:sp>
      <p:pic>
        <p:nvPicPr>
          <p:cNvPr id="3" name="Image 2"/>
          <p:cNvPicPr/>
          <p:nvPr/>
        </p:nvPicPr>
        <p:blipFill rotWithShape="1">
          <a:blip r:embed="rId2"/>
          <a:srcRect l="25940" t="11788" r="19615" b="24901"/>
          <a:stretch/>
        </p:blipFill>
        <p:spPr bwMode="auto">
          <a:xfrm>
            <a:off x="683568" y="1533841"/>
            <a:ext cx="2983865" cy="186626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RE" smtClean="0"/>
              <a:t>TP 2 : Stratégies de commande des onduleurs de tension</a:t>
            </a:r>
            <a:endParaRPr lang="fr-R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3D18F-C265-47AF-89BA-4D88C48774DF}" type="slidenum">
              <a:rPr lang="fr-RE" smtClean="0"/>
              <a:t>4</a:t>
            </a:fld>
            <a:endParaRPr lang="fr-RE"/>
          </a:p>
        </p:txBody>
      </p:sp>
    </p:spTree>
    <p:extLst>
      <p:ext uri="{BB962C8B-B14F-4D97-AF65-F5344CB8AC3E}">
        <p14:creationId xmlns:p14="http://schemas.microsoft.com/office/powerpoint/2010/main" val="4716971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RE" dirty="0" smtClean="0"/>
              <a:t>Commande MLI bipolaire</a:t>
            </a:r>
            <a:endParaRPr lang="fr-RE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RE" smtClean="0"/>
              <a:t>TP 2 : Stratégies de commande des onduleurs de tension</a:t>
            </a:r>
            <a:endParaRPr lang="fr-R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3D18F-C265-47AF-89BA-4D88C48774DF}" type="slidenum">
              <a:rPr lang="fr-RE" smtClean="0"/>
              <a:t>5</a:t>
            </a:fld>
            <a:endParaRPr lang="fr-RE"/>
          </a:p>
        </p:txBody>
      </p:sp>
    </p:spTree>
    <p:extLst>
      <p:ext uri="{BB962C8B-B14F-4D97-AF65-F5344CB8AC3E}">
        <p14:creationId xmlns:p14="http://schemas.microsoft.com/office/powerpoint/2010/main" val="24539268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RE" dirty="0" smtClean="0"/>
              <a:t>Synthèse / conclusion</a:t>
            </a:r>
            <a:endParaRPr lang="fr-RE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RE" smtClean="0"/>
              <a:t>TP 2 : Stratégies de commande des onduleurs de tension</a:t>
            </a:r>
            <a:endParaRPr lang="fr-R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3D18F-C265-47AF-89BA-4D88C48774DF}" type="slidenum">
              <a:rPr lang="fr-RE" smtClean="0"/>
              <a:t>6</a:t>
            </a:fld>
            <a:endParaRPr lang="fr-RE"/>
          </a:p>
        </p:txBody>
      </p:sp>
    </p:spTree>
    <p:extLst>
      <p:ext uri="{BB962C8B-B14F-4D97-AF65-F5344CB8AC3E}">
        <p14:creationId xmlns:p14="http://schemas.microsoft.com/office/powerpoint/2010/main" val="121377457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124</Words>
  <Application>Microsoft Office PowerPoint</Application>
  <PresentationFormat>Affichage à l'écran (4:3)</PresentationFormat>
  <Paragraphs>38</Paragraphs>
  <Slides>6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7" baseType="lpstr">
      <vt:lpstr>Thème Office</vt:lpstr>
      <vt:lpstr>TP de simulation : Stratégies de commande des onduleurs de tension</vt:lpstr>
      <vt:lpstr>Commande symétrique</vt:lpstr>
      <vt:lpstr>Commande décalée</vt:lpstr>
      <vt:lpstr>Commande MLI unipolaire</vt:lpstr>
      <vt:lpstr>Commande MLI bipolaire</vt:lpstr>
      <vt:lpstr>Synthèse / conclusion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TP de simulation : Stratégies de commande des onduleurs de tension</dc:title>
  <dc:creator>Nicolas</dc:creator>
  <cp:lastModifiedBy>Nicolas</cp:lastModifiedBy>
  <cp:revision>1</cp:revision>
  <dcterms:created xsi:type="dcterms:W3CDTF">2020-10-08T09:31:52Z</dcterms:created>
  <dcterms:modified xsi:type="dcterms:W3CDTF">2020-10-08T10:01:02Z</dcterms:modified>
</cp:coreProperties>
</file>